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4" r:id="rId24"/>
    <p:sldId id="281" r:id="rId25"/>
    <p:sldId id="282" r:id="rId26"/>
    <p:sldId id="283" r:id="rId27"/>
    <p:sldId id="280" r:id="rId28"/>
  </p:sldIdLst>
  <p:sldSz cx="9144000" cy="5143500" type="screen16x9"/>
  <p:notesSz cx="6858000" cy="9144000"/>
  <p:embeddedFontLst>
    <p:embeddedFont>
      <p:font typeface="Roboto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5401" autoAdjust="0"/>
  </p:normalViewPr>
  <p:slideViewPr>
    <p:cSldViewPr snapToGrid="0">
      <p:cViewPr varScale="1">
        <p:scale>
          <a:sx n="95" d="100"/>
          <a:sy n="95" d="100"/>
        </p:scale>
        <p:origin x="-64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235123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 que voy a hablar en términos generales.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196974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6cdf46956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6cdf46956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098951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6cdf46956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96cdf46956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462677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6cdf4695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96cdf4695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9478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96cdf46956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96cdf46956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454303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96cdf46956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96cdf46956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551717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96cdf46956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96cdf46956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349687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96cdf46956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96cdf46956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605994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96cdf46956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96cdf46956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192162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96cdf46956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96cdf46956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670736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96cdf46956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96cdf46956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27136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6cdf46956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6cdf46956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13845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6cdf46956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96cdf46956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730723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6cdf46956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96cdf46956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525094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96cdf46956_0_3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96cdf46956_0_3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4075239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1420950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3452424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6cdf4695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6cdf4695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063301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6cdf46956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6cdf46956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3941849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6cdf4695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6cdf4695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48291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6cdf46956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6cdf46956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896841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6cdf46956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6cdf46956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2538672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6cdf46956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6cdf46956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318547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6cdf46956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96cdf46956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39060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lu7aa.org/boya.asp" TargetMode="External"/><Relationship Id="rId2" Type="http://schemas.openxmlformats.org/officeDocument/2006/relationships/hyperlink" Target="http://aprs.fi/?call=lu7aa-8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amsat.org.ar/mapasmdp.zip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33625" y="-127950"/>
            <a:ext cx="9312924" cy="53476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-936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200" b="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Circunnavegando </a:t>
            </a:r>
            <a:r>
              <a:rPr lang="en" sz="4200" b="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 mundo</a:t>
            </a:r>
            <a:endParaRPr sz="6800" b="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Modos / protocolos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b="1" dirty="0">
                <a:latin typeface="Roboto"/>
                <a:ea typeface="Roboto"/>
                <a:cs typeface="Roboto"/>
                <a:sym typeface="Roboto"/>
              </a:rPr>
              <a:t>WSPR</a:t>
            </a: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 (2008)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+ Señales </a:t>
            </a:r>
            <a:r>
              <a:rPr lang="en" sz="1900" dirty="0" smtClean="0">
                <a:latin typeface="Roboto"/>
                <a:ea typeface="Roboto"/>
                <a:cs typeface="Roboto"/>
                <a:sym typeface="Roboto"/>
              </a:rPr>
              <a:t>debiles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+ Checksum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+ Red global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+ Resistente al ruido/interferencias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-  Muy baja velocidad (1.46 baud)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-  2 minutos cada </a:t>
            </a:r>
            <a:r>
              <a:rPr lang="en" sz="1900" dirty="0" smtClean="0">
                <a:latin typeface="Roboto"/>
                <a:ea typeface="Roboto"/>
                <a:cs typeface="Roboto"/>
                <a:sym typeface="Roboto"/>
              </a:rPr>
              <a:t>transmisión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Mas de 10.000 KM!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9827" y="0"/>
            <a:ext cx="566614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4"/>
          <p:cNvSpPr txBox="1"/>
          <p:nvPr/>
        </p:nvSpPr>
        <p:spPr>
          <a:xfrm>
            <a:off x="1039875" y="4209675"/>
            <a:ext cx="5197500" cy="6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latin typeface="Courier New"/>
                <a:ea typeface="Courier New"/>
                <a:cs typeface="Courier New"/>
                <a:sym typeface="Courier New"/>
              </a:rPr>
              <a:t>LU1KCQ FG73 0.001</a:t>
            </a:r>
            <a:endParaRPr sz="1700" b="1" dirty="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Lanzamientos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Condiciones climáticas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 smtClean="0">
                <a:latin typeface="Roboto"/>
                <a:ea typeface="Roboto"/>
                <a:cs typeface="Roboto"/>
                <a:sym typeface="Roboto"/>
              </a:rPr>
              <a:t>Preparación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Puede fallar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Arboles, cables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Viento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Tormentas/nubes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Humanos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3" name="Google Shape;14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3538" y="0"/>
            <a:ext cx="385762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3402" y="0"/>
            <a:ext cx="228479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Navegacion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0" name="Google Shape;150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Jet Streams (altura cercana a 10KM)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 smtClean="0">
                <a:latin typeface="Roboto"/>
                <a:ea typeface="Roboto"/>
                <a:cs typeface="Roboto"/>
                <a:sym typeface="Roboto"/>
              </a:rPr>
              <a:t>Circunnavegacioóon </a:t>
            </a: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de Oeste a Este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Predicciones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2343150"/>
            <a:ext cx="47625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2150" y="0"/>
            <a:ext cx="41489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Estaciones terrenas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Receptores de radio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Antenas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Software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Redes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APRS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WSPR NET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HABHUB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PSK Reporter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The Things Network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188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2400" y="2136050"/>
            <a:ext cx="5414873" cy="300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Estaciones terrenas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b="1">
                <a:latin typeface="Roboto"/>
                <a:ea typeface="Roboto"/>
                <a:cs typeface="Roboto"/>
                <a:sym typeface="Roboto"/>
              </a:rPr>
              <a:t>Antenas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0188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Estaciones terrenas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b="1">
                <a:latin typeface="Roboto"/>
                <a:ea typeface="Roboto"/>
                <a:cs typeface="Roboto"/>
                <a:sym typeface="Roboto"/>
              </a:rPr>
              <a:t>Software</a:t>
            </a:r>
            <a:endParaRPr sz="1900" b="1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fldigi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wsjt-x, jtdx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soundmodem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direwolf + yaac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6509" y="0"/>
            <a:ext cx="739378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Estaciones terrenas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0" name="Google Shape;180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b="1">
                <a:latin typeface="Roboto"/>
                <a:ea typeface="Roboto"/>
                <a:cs typeface="Roboto"/>
                <a:sym typeface="Roboto"/>
              </a:rPr>
              <a:t>Software</a:t>
            </a:r>
            <a:endParaRPr sz="19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795" y="1752600"/>
            <a:ext cx="755241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Estaciones terrenas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7" name="Google Shape;187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b="1">
                <a:latin typeface="Roboto"/>
                <a:ea typeface="Roboto"/>
                <a:cs typeface="Roboto"/>
                <a:sym typeface="Roboto"/>
              </a:rPr>
              <a:t>Software (APRS)</a:t>
            </a:r>
            <a:endParaRPr sz="1900" b="1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direwolf + yaac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8" name="Google Shape;18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350" y="2062163"/>
            <a:ext cx="4914900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5603" y="0"/>
            <a:ext cx="434959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LU1KCQ-11 “Muercielago”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LU1KCQ-11 de Augusto Parra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Tucuman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VHF APRS 1W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6" name="Google Shape;19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3150" y="2546725"/>
            <a:ext cx="2274500" cy="228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50" y="2545625"/>
            <a:ext cx="2331175" cy="233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0049" y="479410"/>
            <a:ext cx="4359675" cy="4368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LU1KCQ-11 “Muercielago”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5" name="Google Shape;2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2400" y="1283750"/>
            <a:ext cx="5171725" cy="387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63950" y="1305898"/>
            <a:ext cx="5171724" cy="4523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759" y="2077544"/>
            <a:ext cx="38534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Globos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261694" y="959594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 smtClean="0">
                <a:latin typeface="Roboto"/>
                <a:ea typeface="Roboto"/>
                <a:cs typeface="Roboto"/>
                <a:sym typeface="Roboto"/>
              </a:rPr>
              <a:t>Latex: vuelo gran altitud, explosión</a:t>
            </a: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s-AR" sz="1900" dirty="0" smtClean="0">
                <a:latin typeface="Roboto"/>
                <a:ea typeface="Roboto"/>
                <a:cs typeface="Roboto"/>
                <a:sym typeface="Roboto"/>
              </a:rPr>
              <a:t>y</a:t>
            </a:r>
            <a:r>
              <a:rPr lang="en" sz="1900" dirty="0" smtClean="0">
                <a:latin typeface="Roboto"/>
                <a:ea typeface="Roboto"/>
                <a:cs typeface="Roboto"/>
                <a:sym typeface="Roboto"/>
              </a:rPr>
              <a:t> rescate. 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b="1" dirty="0">
                <a:latin typeface="Roboto"/>
                <a:ea typeface="Roboto"/>
                <a:cs typeface="Roboto"/>
                <a:sym typeface="Roboto"/>
              </a:rPr>
              <a:t>Mylar (Polyester): Picoglobos</a:t>
            </a:r>
            <a:endParaRPr sz="1900"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07445" y="2892236"/>
            <a:ext cx="3198661" cy="3872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7444" y="10457"/>
            <a:ext cx="3198661" cy="2881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4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-48775" y="-41475"/>
            <a:ext cx="9207299" cy="65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LU1KCQ-11 “Muercielago”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0977" y="2600723"/>
            <a:ext cx="5556953" cy="33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8919" y="731375"/>
            <a:ext cx="3556324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Roboto"/>
                <a:ea typeface="Roboto"/>
                <a:cs typeface="Roboto"/>
                <a:sym typeface="Roboto"/>
              </a:rPr>
              <a:t>LU1ESY-13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35"/>
          <p:cNvSpPr txBox="1">
            <a:spLocks noGrp="1"/>
          </p:cNvSpPr>
          <p:nvPr>
            <p:ph type="body" idx="1"/>
          </p:nvPr>
        </p:nvSpPr>
        <p:spPr>
          <a:xfrm>
            <a:off x="161681" y="892523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LU1ESY de Ignacio Mazzitelli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s-AR" dirty="0" smtClean="0">
                <a:latin typeface="Roboto"/>
                <a:ea typeface="Roboto"/>
                <a:cs typeface="Roboto"/>
                <a:sym typeface="Roboto"/>
              </a:rPr>
              <a:t>Skytracker modo wspr y globo super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s-AR" dirty="0" smtClean="0">
                <a:latin typeface="Roboto"/>
                <a:ea typeface="Roboto"/>
                <a:cs typeface="Roboto"/>
                <a:sym typeface="Roboto"/>
              </a:rPr>
              <a:t>presión SBS-13 V2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HF WSPR </a:t>
            </a:r>
            <a:r>
              <a:rPr lang="en" dirty="0" smtClean="0">
                <a:latin typeface="Roboto"/>
                <a:ea typeface="Roboto"/>
                <a:cs typeface="Roboto"/>
                <a:sym typeface="Roboto"/>
              </a:rPr>
              <a:t>20 mW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s-AR" dirty="0" smtClean="0"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lang="en" dirty="0" smtClean="0">
                <a:latin typeface="Roboto"/>
                <a:ea typeface="Roboto"/>
                <a:cs typeface="Roboto"/>
                <a:sym typeface="Roboto"/>
              </a:rPr>
              <a:t>ircunnavegacion hemisferio sur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6"/>
          <p:cNvPicPr preferRelativeResize="0"/>
          <p:nvPr/>
        </p:nvPicPr>
        <p:blipFill>
          <a:blip r:embed="rId3">
            <a:alphaModFix amt="88000"/>
          </a:blip>
          <a:stretch>
            <a:fillRect/>
          </a:stretch>
        </p:blipFill>
        <p:spPr>
          <a:xfrm>
            <a:off x="-533400" y="-6400"/>
            <a:ext cx="10241525" cy="553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6725" y="0"/>
            <a:ext cx="8520600" cy="579575"/>
          </a:xfrm>
        </p:spPr>
        <p:txBody>
          <a:bodyPr/>
          <a:lstStyle/>
          <a:p>
            <a:r>
              <a:rPr lang="es-AR" b="1" dirty="0" smtClean="0"/>
              <a:t>PROYECTO BOYA DE </a:t>
            </a:r>
            <a:r>
              <a:rPr lang="es-AR" b="1" dirty="0"/>
              <a:t>AMSAT ARGENTINA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b="1" dirty="0" smtClean="0"/>
              <a:t>Transmite en modo WSPR </a:t>
            </a:r>
            <a:r>
              <a:rPr lang="es-AR" b="1" dirty="0"/>
              <a:t>(14.095,6 KHz) 900 </a:t>
            </a:r>
            <a:r>
              <a:rPr lang="es-AR" b="1" dirty="0" err="1"/>
              <a:t>mW</a:t>
            </a:r>
            <a:r>
              <a:rPr lang="es-AR" b="1" dirty="0"/>
              <a:t>, </a:t>
            </a:r>
            <a:r>
              <a:rPr lang="es-AR" b="1" dirty="0" smtClean="0"/>
              <a:t>señal distintiva LU7AA. Ciclo </a:t>
            </a:r>
            <a:r>
              <a:rPr lang="es-AR" b="1" dirty="0"/>
              <a:t>emisión: 2 minutos y 8 minutos reposo.</a:t>
            </a:r>
            <a:r>
              <a:rPr lang="es-AR" dirty="0"/>
              <a:t/>
            </a:r>
            <a:br>
              <a:rPr lang="es-AR" dirty="0"/>
            </a:br>
            <a:r>
              <a:rPr lang="es-AR" b="1" dirty="0"/>
              <a:t>El lanzamiento </a:t>
            </a:r>
            <a:r>
              <a:rPr lang="es-AR" b="1" dirty="0" smtClean="0"/>
              <a:t>se hizo a unos 70 km de la costa de Mar del Plata.</a:t>
            </a:r>
          </a:p>
          <a:p>
            <a:r>
              <a:rPr lang="es-AR" b="1" dirty="0" smtClean="0"/>
              <a:t>+</a:t>
            </a:r>
            <a:r>
              <a:rPr lang="es-AR" b="1" dirty="0"/>
              <a:t>APRS LU7AA-8 c/2 </a:t>
            </a:r>
            <a:r>
              <a:rPr lang="es-AR" b="1" dirty="0" err="1"/>
              <a:t>min.</a:t>
            </a:r>
            <a:r>
              <a:rPr lang="es-AR" b="1" dirty="0" err="1">
                <a:hlinkClick r:id="rId2" tooltip="Seguimiento APRS"/>
              </a:rPr>
              <a:t>http</a:t>
            </a:r>
            <a:r>
              <a:rPr lang="es-AR" b="1" dirty="0">
                <a:hlinkClick r:id="rId2" tooltip="Seguimiento APRS"/>
              </a:rPr>
              <a:t>://aprs.fi?call=lu7aa-8</a:t>
            </a:r>
            <a:r>
              <a:rPr lang="es-AR" b="1" dirty="0"/>
              <a:t> o -6</a:t>
            </a:r>
            <a:r>
              <a:rPr lang="es-AR" dirty="0"/>
              <a:t/>
            </a:r>
            <a:br>
              <a:rPr lang="es-AR" dirty="0"/>
            </a:br>
            <a:r>
              <a:rPr lang="es-AR" b="1" dirty="0"/>
              <a:t>WSPR Tracking: </a:t>
            </a:r>
            <a:r>
              <a:rPr lang="es-AR" b="1" dirty="0">
                <a:hlinkClick r:id="rId3" tooltip="Seguimiento WSPR"/>
              </a:rPr>
              <a:t>http://lu7aa.org/boya.asp</a:t>
            </a:r>
            <a:r>
              <a:rPr lang="es-AR" b="1" dirty="0"/>
              <a:t> </a:t>
            </a:r>
            <a:r>
              <a:rPr lang="es-AR" b="1" i="1" dirty="0" err="1"/>
              <a:t>Wait</a:t>
            </a:r>
            <a:r>
              <a:rPr lang="es-AR" b="1" i="1" dirty="0"/>
              <a:t>..</a:t>
            </a:r>
            <a:r>
              <a:rPr lang="es-AR" dirty="0"/>
              <a:t/>
            </a:r>
            <a:br>
              <a:rPr lang="es-AR" dirty="0"/>
            </a:br>
            <a:r>
              <a:rPr lang="es-AR" b="1" dirty="0"/>
              <a:t>Mapas: </a:t>
            </a:r>
            <a:r>
              <a:rPr lang="es-AR" b="1" dirty="0">
                <a:hlinkClick r:id="rId4" tooltip="Mapas UI-View Mar del Plata"/>
              </a:rPr>
              <a:t>Mapas UI-View Mar del Plata</a:t>
            </a:r>
            <a:r>
              <a:rPr lang="es-AR" dirty="0"/>
              <a:t/>
            </a:r>
            <a:br>
              <a:rPr lang="es-AR" dirty="0"/>
            </a:br>
            <a:r>
              <a:rPr lang="es-AR" b="1" i="1" dirty="0"/>
              <a:t>Objetivo: Trazado corrientes marinas y propagación.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1938449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Armado mecánico y eléctrico de la boya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1500" y="1017725"/>
            <a:ext cx="6096000" cy="4572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17725"/>
            <a:ext cx="46863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8092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936100"/>
          </a:xfrm>
        </p:spPr>
        <p:txBody>
          <a:bodyPr/>
          <a:lstStyle/>
          <a:p>
            <a:r>
              <a:rPr lang="es-AR" dirty="0" smtClean="0"/>
              <a:t>Ajuste de paneles</a:t>
            </a:r>
            <a:br>
              <a:rPr lang="es-AR" dirty="0" smtClean="0"/>
            </a:br>
            <a:r>
              <a:rPr lang="es-AR" dirty="0" smtClean="0"/>
              <a:t>solares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11700" y="2317225"/>
            <a:ext cx="8520600" cy="2251650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60625" y="1381125"/>
            <a:ext cx="4699275" cy="36991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05250" y="571500"/>
            <a:ext cx="549937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4647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180975"/>
            <a:ext cx="8520600" cy="836750"/>
          </a:xfrm>
        </p:spPr>
        <p:txBody>
          <a:bodyPr/>
          <a:lstStyle/>
          <a:p>
            <a:r>
              <a:rPr lang="es-AR" dirty="0" smtClean="0"/>
              <a:t>Pruebas en tierra previo al lanzamiento al mar.</a:t>
            </a: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71625" y="960575"/>
            <a:ext cx="6858000" cy="5143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375" y="960575"/>
            <a:ext cx="3857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5554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349" y="-523875"/>
            <a:ext cx="8520600" cy="1676351"/>
          </a:xfrm>
        </p:spPr>
        <p:txBody>
          <a:bodyPr/>
          <a:lstStyle/>
          <a:p>
            <a:r>
              <a:rPr lang="es-AR" dirty="0" smtClean="0"/>
              <a:t>NAVEGANDO EL OCÉANO ATLÁNTICO</a:t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8351" y="0"/>
            <a:ext cx="6534151" cy="46984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9849" y="0"/>
            <a:ext cx="2814151" cy="469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3958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Cargas utiles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El </a:t>
            </a:r>
            <a:r>
              <a:rPr lang="en" sz="1900" b="1" dirty="0">
                <a:latin typeface="Roboto"/>
                <a:ea typeface="Roboto"/>
                <a:cs typeface="Roboto"/>
                <a:sym typeface="Roboto"/>
              </a:rPr>
              <a:t>peso</a:t>
            </a: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s-AR" sz="1900" dirty="0" smtClean="0">
                <a:latin typeface="Roboto"/>
                <a:ea typeface="Roboto"/>
                <a:cs typeface="Roboto"/>
                <a:sym typeface="Roboto"/>
              </a:rPr>
              <a:t>importa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Permisos (ANAC &lt;1KG)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Complejidad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Rescate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b="1" dirty="0">
                <a:latin typeface="Roboto"/>
                <a:ea typeface="Roboto"/>
                <a:cs typeface="Roboto"/>
                <a:sym typeface="Roboto"/>
              </a:rPr>
              <a:t>Pico</a:t>
            </a: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900" dirty="0" smtClean="0">
                <a:latin typeface="Roboto"/>
                <a:ea typeface="Roboto"/>
                <a:cs typeface="Roboto"/>
                <a:sym typeface="Roboto"/>
              </a:rPr>
              <a:t>globos (el peso manda)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Livianos (20 gramos)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Mantener </a:t>
            </a:r>
            <a:r>
              <a:rPr lang="en" sz="1900" dirty="0" smtClean="0">
                <a:latin typeface="Roboto"/>
                <a:ea typeface="Roboto"/>
                <a:cs typeface="Roboto"/>
                <a:sym typeface="Roboto"/>
              </a:rPr>
              <a:t>flotación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3900" y="0"/>
            <a:ext cx="5143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67400" y="1428749"/>
            <a:ext cx="5814550" cy="442735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8520600" cy="983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Cargas </a:t>
            </a:r>
            <a:r>
              <a:rPr lang="en" b="1" dirty="0" smtClean="0">
                <a:latin typeface="Roboto"/>
                <a:ea typeface="Roboto"/>
                <a:cs typeface="Roboto"/>
                <a:sym typeface="Roboto"/>
              </a:rPr>
              <a:t>úutiles: repetidor analógico uhf-vhf FM.</a:t>
            </a:r>
            <a:br>
              <a:rPr lang="en" b="1" dirty="0" smtClean="0">
                <a:latin typeface="Roboto"/>
                <a:ea typeface="Roboto"/>
                <a:cs typeface="Roboto"/>
                <a:sym typeface="Roboto"/>
              </a:rPr>
            </a:br>
            <a:r>
              <a:rPr lang="es-AR" b="1" dirty="0" smtClean="0"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lang="en" b="1" dirty="0" smtClean="0">
                <a:latin typeface="Roboto"/>
                <a:ea typeface="Roboto"/>
                <a:cs typeface="Roboto"/>
                <a:sym typeface="Roboto"/>
              </a:rPr>
              <a:t>ocalización aprs, sstv y cámaras.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61901" y="1600200"/>
            <a:ext cx="5360643" cy="425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Que frecuencias usar?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076274"/>
            <a:ext cx="8520600" cy="39100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Regulaciones </a:t>
            </a:r>
            <a:r>
              <a:rPr lang="en" sz="1900" dirty="0" smtClean="0">
                <a:latin typeface="Roboto"/>
                <a:ea typeface="Roboto"/>
                <a:cs typeface="Roboto"/>
                <a:sym typeface="Roboto"/>
              </a:rPr>
              <a:t>locales e </a:t>
            </a: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s-AR" sz="1900" dirty="0" smtClean="0"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" sz="1900" dirty="0" smtClean="0">
                <a:latin typeface="Roboto"/>
                <a:ea typeface="Roboto"/>
                <a:cs typeface="Roboto"/>
                <a:sym typeface="Roboto"/>
              </a:rPr>
              <a:t>nternacionales adecuadas</a:t>
            </a: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s-AR" sz="1900" dirty="0" smtClean="0">
                <a:latin typeface="Roboto"/>
                <a:ea typeface="Roboto"/>
                <a:cs typeface="Roboto"/>
                <a:sym typeface="Roboto"/>
              </a:rPr>
              <a:t>al m</a:t>
            </a:r>
            <a:r>
              <a:rPr lang="en" sz="1900" dirty="0" smtClean="0">
                <a:latin typeface="Roboto"/>
                <a:ea typeface="Roboto"/>
                <a:cs typeface="Roboto"/>
                <a:sym typeface="Roboto"/>
              </a:rPr>
              <a:t>odo de emisión!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ISM u otras de uso libre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 smtClean="0">
                <a:latin typeface="Roboto"/>
                <a:ea typeface="Roboto"/>
                <a:cs typeface="Roboto"/>
                <a:sym typeface="Roboto"/>
              </a:rPr>
              <a:t>Propagación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HF: 3-30 MHz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VHF: 30-300MHz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UHF: </a:t>
            </a:r>
            <a:r>
              <a:rPr lang="en" sz="1900" dirty="0" smtClean="0">
                <a:latin typeface="Roboto"/>
                <a:ea typeface="Roboto"/>
                <a:cs typeface="Roboto"/>
                <a:sym typeface="Roboto"/>
              </a:rPr>
              <a:t>300MHz-3GHz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4775" y="771475"/>
            <a:ext cx="5238750" cy="135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8325" y="1819225"/>
            <a:ext cx="4025974" cy="30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Roboto"/>
                <a:ea typeface="Roboto"/>
                <a:cs typeface="Roboto"/>
                <a:sym typeface="Roboto"/>
              </a:rPr>
              <a:t>Modos </a:t>
            </a:r>
            <a:r>
              <a:rPr lang="en" b="1" dirty="0" smtClean="0">
                <a:latin typeface="Roboto"/>
                <a:ea typeface="Roboto"/>
                <a:cs typeface="Roboto"/>
                <a:sym typeface="Roboto"/>
              </a:rPr>
              <a:t>y</a:t>
            </a:r>
            <a:br>
              <a:rPr lang="en" b="1" dirty="0" smtClean="0">
                <a:latin typeface="Roboto"/>
                <a:ea typeface="Roboto"/>
                <a:cs typeface="Roboto"/>
                <a:sym typeface="Roboto"/>
              </a:rPr>
            </a:br>
            <a:r>
              <a:rPr lang="en" b="1" dirty="0" smtClean="0">
                <a:latin typeface="Roboto"/>
                <a:ea typeface="Roboto"/>
                <a:cs typeface="Roboto"/>
                <a:sym typeface="Roboto"/>
              </a:rPr>
              <a:t>Protocolos 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20"/>
          <p:cNvSpPr txBox="1">
            <a:spLocks noGrp="1"/>
          </p:cNvSpPr>
          <p:nvPr>
            <p:ph type="body" idx="1"/>
          </p:nvPr>
        </p:nvSpPr>
        <p:spPr>
          <a:xfrm>
            <a:off x="225975" y="1571625"/>
            <a:ext cx="8520600" cy="30615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 smtClean="0">
                <a:latin typeface="Roboto"/>
                <a:ea typeface="Roboto"/>
                <a:cs typeface="Roboto"/>
                <a:sym typeface="Roboto"/>
              </a:rPr>
              <a:t>CW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RTTY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APRS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WSPR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LoRa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Otros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1429" y="-2359290"/>
            <a:ext cx="14218001" cy="799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Modos / protocolos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0317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b="1" dirty="0">
                <a:latin typeface="Roboto"/>
                <a:ea typeface="Roboto"/>
                <a:cs typeface="Roboto"/>
                <a:sym typeface="Roboto"/>
              </a:rPr>
              <a:t>CW</a:t>
            </a: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 (Onda continua), morse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+ Universal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+ Simple de implementar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+ Decodifica “de oído”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-  Resistencia a interferencia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 dirty="0">
                <a:latin typeface="Roboto"/>
                <a:ea typeface="Roboto"/>
                <a:cs typeface="Roboto"/>
                <a:sym typeface="Roboto"/>
              </a:rPr>
              <a:t>-  Checksum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512" y="314325"/>
            <a:ext cx="2366963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Modos / protocolos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b="1">
                <a:latin typeface="Roboto"/>
                <a:ea typeface="Roboto"/>
                <a:cs typeface="Roboto"/>
                <a:sym typeface="Roboto"/>
              </a:rPr>
              <a:t>RTTY</a:t>
            </a:r>
            <a:r>
              <a:rPr lang="en" sz="1900">
                <a:latin typeface="Roboto"/>
                <a:ea typeface="Roboto"/>
                <a:cs typeface="Roboto"/>
                <a:sym typeface="Roboto"/>
              </a:rPr>
              <a:t> (Radioteletipo), ~1932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+ Simple de implementar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+ 45 baudios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Checksum (en los datos)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-  Resistencia a interferencia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5645" y="0"/>
            <a:ext cx="701386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841075" y="3756474"/>
            <a:ext cx="9141945" cy="316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Modos / protocolos</a:t>
            </a: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●"/>
            </a:pPr>
            <a:r>
              <a:rPr lang="en" sz="1900" b="1">
                <a:latin typeface="Roboto"/>
                <a:ea typeface="Roboto"/>
                <a:cs typeface="Roboto"/>
                <a:sym typeface="Roboto"/>
              </a:rPr>
              <a:t>APRS</a:t>
            </a:r>
            <a:r>
              <a:rPr lang="en" sz="1900">
                <a:latin typeface="Roboto"/>
                <a:ea typeface="Roboto"/>
                <a:cs typeface="Roboto"/>
                <a:sym typeface="Roboto"/>
              </a:rPr>
              <a:t> (1984)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+ Orientado a posicionamiento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+ Soporte telemetria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+ 1200 baudios, Checksum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+ Red global (tambien en internet)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  <a:p>
            <a:pPr marL="914400" lvl="1" indent="-349250" algn="l" rtl="0">
              <a:spcBef>
                <a:spcPts val="0"/>
              </a:spcBef>
              <a:spcAft>
                <a:spcPts val="0"/>
              </a:spcAft>
              <a:buSzPts val="1900"/>
              <a:buFont typeface="Roboto"/>
              <a:buChar char="○"/>
            </a:pPr>
            <a:r>
              <a:rPr lang="en" sz="1900">
                <a:latin typeface="Roboto"/>
                <a:ea typeface="Roboto"/>
                <a:cs typeface="Roboto"/>
                <a:sym typeface="Roboto"/>
              </a:rPr>
              <a:t>-  Señales fuertes para decodificar</a:t>
            </a:r>
            <a:endParaRPr sz="1900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0876" y="514350"/>
            <a:ext cx="387626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394</Words>
  <Application>Microsoft Office PowerPoint</Application>
  <PresentationFormat>Presentación en pantalla (16:9)</PresentationFormat>
  <Paragraphs>116</Paragraphs>
  <Slides>27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Arial</vt:lpstr>
      <vt:lpstr>Roboto</vt:lpstr>
      <vt:lpstr>Courier New</vt:lpstr>
      <vt:lpstr>Simple Light</vt:lpstr>
      <vt:lpstr>Circunnavegando el mundo</vt:lpstr>
      <vt:lpstr>Globos</vt:lpstr>
      <vt:lpstr>Cargas utiles</vt:lpstr>
      <vt:lpstr>Cargas úutiles: repetidor analógico uhf-vhf FM. Localización aprs, sstv y cámaras.</vt:lpstr>
      <vt:lpstr>Que frecuencias usar?</vt:lpstr>
      <vt:lpstr>Modos y Protocolos </vt:lpstr>
      <vt:lpstr>Modos / protocolos</vt:lpstr>
      <vt:lpstr>Modos / protocolos</vt:lpstr>
      <vt:lpstr>Modos / protocolos</vt:lpstr>
      <vt:lpstr>Modos / protocolos</vt:lpstr>
      <vt:lpstr>Lanzamientos</vt:lpstr>
      <vt:lpstr>Navegacion</vt:lpstr>
      <vt:lpstr>Estaciones terrenas</vt:lpstr>
      <vt:lpstr>Estaciones terrenas</vt:lpstr>
      <vt:lpstr>Estaciones terrenas</vt:lpstr>
      <vt:lpstr>Estaciones terrenas</vt:lpstr>
      <vt:lpstr>Estaciones terrenas</vt:lpstr>
      <vt:lpstr>LU1KCQ-11 “Muercielago”</vt:lpstr>
      <vt:lpstr>LU1KCQ-11 “Muercielago”</vt:lpstr>
      <vt:lpstr>LU1KCQ-11 “Muercielago”</vt:lpstr>
      <vt:lpstr>LU1ESY-13</vt:lpstr>
      <vt:lpstr>Diapositiva 22</vt:lpstr>
      <vt:lpstr>PROYECTO BOYA DE AMSAT ARGENTINA</vt:lpstr>
      <vt:lpstr>Armado mecánico y eléctrico de la boya</vt:lpstr>
      <vt:lpstr>Ajuste de paneles solares</vt:lpstr>
      <vt:lpstr>Pruebas en tierra previo al lanzamiento al mar.</vt:lpstr>
      <vt:lpstr>NAVEGANDO EL OCÉANO ATLÁNTICO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Circunnavegando el mundo</dc:title>
  <dc:creator>Nacho</dc:creator>
  <cp:lastModifiedBy>Usuario de Windows</cp:lastModifiedBy>
  <cp:revision>11</cp:revision>
  <dcterms:modified xsi:type="dcterms:W3CDTF">2021-03-24T00:31:53Z</dcterms:modified>
</cp:coreProperties>
</file>